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0" r:id="rId5"/>
    <p:sldId id="258" r:id="rId6"/>
    <p:sldId id="259" r:id="rId7"/>
    <p:sldId id="261" r:id="rId8"/>
    <p:sldId id="263" r:id="rId9"/>
    <p:sldId id="266" r:id="rId10"/>
  </p:sldIdLst>
  <p:sldSz cx="14630400" cy="8229600"/>
  <p:notesSz cx="8229600" cy="14630400"/>
  <p:embeddedFontLst>
    <p:embeddedFont>
      <p:font typeface="Noto Sans KR Black" panose="020B0200000000000000" pitchFamily="50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77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F4B3-4785-90A8-8FE5-3D3FC289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F3C51-9223-AF83-0B03-A5D748DD9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AEB59-A922-275A-7CFD-00B7A38B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503B6-79FD-07C6-6D7A-EF57BE17D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7626-FF5E-6B84-6B24-AA7C887C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38E9D-7F5D-1BDF-9821-FDFC1C548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39375-01D5-5C1C-C0DE-76A51028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1F8CB-E445-F3A9-14B9-CF061E09B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츄!러스 미: 감성 분석 기반 심리 케어 서비스</a:t>
            </a:r>
            <a:endParaRPr lang="en-US" sz="445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현대인의 마음을 이해하고 공감하는 AI 기반 감정 분석 챗봇 서비스입니다. 당신의 감정을 이해하고, 공감하며, 함께 성장하는 디지털 친구가 되어드립니다.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28A9C98-A22E-6776-301C-CA74BD8032D1}"/>
              </a:ext>
            </a:extLst>
          </p:cNvPr>
          <p:cNvSpPr/>
          <p:nvPr/>
        </p:nvSpPr>
        <p:spPr>
          <a:xfrm>
            <a:off x="793789" y="54682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By </a:t>
            </a:r>
            <a:r>
              <a:rPr lang="en-US" sz="1750" dirty="0" err="1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pisamo</a:t>
            </a:r>
            <a:endParaRPr lang="en-US" sz="175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5550219-DDCD-20D3-51AD-E9F4B61B7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4B99ED18-EC40-B1FD-2B60-B85E60D6A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414409" cy="34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F53616-61A9-FD9A-2C48-F1910161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D28ADBC7-0BAF-6700-34B0-90346B0A1C79}"/>
              </a:ext>
            </a:extLst>
          </p:cNvPr>
          <p:cNvSpPr/>
          <p:nvPr/>
        </p:nvSpPr>
        <p:spPr>
          <a:xfrm>
            <a:off x="729615" y="573286"/>
            <a:ext cx="5722620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ko-KR" altLang="en-US" sz="410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발표 목차</a:t>
            </a:r>
            <a:endParaRPr lang="en-US" sz="41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F819E9DB-263C-AAE1-08C4-E4F17A82B04F}"/>
              </a:ext>
            </a:extLst>
          </p:cNvPr>
          <p:cNvSpPr/>
          <p:nvPr/>
        </p:nvSpPr>
        <p:spPr>
          <a:xfrm>
            <a:off x="882014" y="2004533"/>
            <a:ext cx="9976057" cy="45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1.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문제인식</a:t>
            </a:r>
            <a:endParaRPr lang="en-US" altLang="ko-KR" sz="2400" dirty="0">
              <a:solidFill>
                <a:srgbClr val="45424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DM Sans" pitchFamily="34" charset="-120"/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2FD2019E-01BD-970F-4F2E-08F8D582BB27}"/>
              </a:ext>
            </a:extLst>
          </p:cNvPr>
          <p:cNvSpPr/>
          <p:nvPr/>
        </p:nvSpPr>
        <p:spPr>
          <a:xfrm>
            <a:off x="882014" y="6181412"/>
            <a:ext cx="9976057" cy="533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6.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기대효과</a:t>
            </a: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23A1C252-7C38-E26B-0333-4312B696422B}"/>
              </a:ext>
            </a:extLst>
          </p:cNvPr>
          <p:cNvSpPr/>
          <p:nvPr/>
        </p:nvSpPr>
        <p:spPr>
          <a:xfrm>
            <a:off x="882014" y="3626032"/>
            <a:ext cx="9976057" cy="533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3.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서비스 개요</a:t>
            </a:r>
            <a:endParaRPr lang="en-US" altLang="ko-KR" sz="2400" dirty="0">
              <a:solidFill>
                <a:srgbClr val="45424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DM Sans" pitchFamily="34" charset="-120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7A70C894-69B3-2C37-F6FE-ED3A3556F2C3}"/>
              </a:ext>
            </a:extLst>
          </p:cNvPr>
          <p:cNvSpPr/>
          <p:nvPr/>
        </p:nvSpPr>
        <p:spPr>
          <a:xfrm>
            <a:off x="882014" y="4477825"/>
            <a:ext cx="9976057" cy="533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4.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페르소나 정리</a:t>
            </a: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-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서비스 내용</a:t>
            </a:r>
            <a:endParaRPr lang="en-US" altLang="ko-KR" sz="2400" dirty="0">
              <a:solidFill>
                <a:srgbClr val="45424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DM Sans" pitchFamily="34" charset="-120"/>
            </a:endParaRP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EAB28A97-A671-D40F-C116-FC488CA2EBE4}"/>
              </a:ext>
            </a:extLst>
          </p:cNvPr>
          <p:cNvSpPr/>
          <p:nvPr/>
        </p:nvSpPr>
        <p:spPr>
          <a:xfrm>
            <a:off x="882014" y="5329618"/>
            <a:ext cx="9976057" cy="533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5.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구현방법</a:t>
            </a: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3224C186-623C-630A-8ECF-788A22979BF5}"/>
              </a:ext>
            </a:extLst>
          </p:cNvPr>
          <p:cNvSpPr/>
          <p:nvPr/>
        </p:nvSpPr>
        <p:spPr>
          <a:xfrm>
            <a:off x="882014" y="2783894"/>
            <a:ext cx="9976057" cy="533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2.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상담 서비스의 문제점 인식</a:t>
            </a:r>
            <a:r>
              <a:rPr lang="en-US" altLang="ko-KR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- </a:t>
            </a:r>
            <a:r>
              <a:rPr lang="ko-KR" altLang="en-US" sz="2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벤치마킹</a:t>
            </a:r>
            <a:endParaRPr lang="en-US" altLang="ko-KR" sz="2400" dirty="0">
              <a:solidFill>
                <a:srgbClr val="45424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DM Sans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464D-B170-6643-3147-5C294F88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58442B-E9EA-AA3C-9FB8-CD1404EF7071}"/>
              </a:ext>
            </a:extLst>
          </p:cNvPr>
          <p:cNvSpPr/>
          <p:nvPr/>
        </p:nvSpPr>
        <p:spPr>
          <a:xfrm>
            <a:off x="729615" y="573286"/>
            <a:ext cx="5722620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현대 사회의 정신건강 문제</a:t>
            </a:r>
            <a:endParaRPr lang="en-US" sz="41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02AC8FC-EAC5-4A68-E946-BD3BD08FDE3D}"/>
              </a:ext>
            </a:extLst>
          </p:cNvPr>
          <p:cNvSpPr/>
          <p:nvPr/>
        </p:nvSpPr>
        <p:spPr>
          <a:xfrm>
            <a:off x="729615" y="1745933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사회적 배경</a:t>
            </a:r>
            <a:endParaRPr lang="en-US" sz="24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2FF318A-2D77-986F-01CA-397AA68B03AB}"/>
              </a:ext>
            </a:extLst>
          </p:cNvPr>
          <p:cNvSpPr/>
          <p:nvPr/>
        </p:nvSpPr>
        <p:spPr>
          <a:xfrm>
            <a:off x="729615" y="2345293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정신건강 문제 증가 추세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D5506B6-7615-9243-8BD9-1779927C4DB7}"/>
              </a:ext>
            </a:extLst>
          </p:cNvPr>
          <p:cNvSpPr/>
          <p:nvPr/>
        </p:nvSpPr>
        <p:spPr>
          <a:xfrm>
            <a:off x="729615" y="2751653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심리 상담 접근성 부족</a:t>
            </a: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295EAE5-8872-90CA-1DB6-8ACB03529F2D}"/>
              </a:ext>
            </a:extLst>
          </p:cNvPr>
          <p:cNvSpPr/>
          <p:nvPr/>
        </p:nvSpPr>
        <p:spPr>
          <a:xfrm>
            <a:off x="729615" y="3158014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감정 표현에 대한 사회적 기피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1E13CCB-9B5D-323C-463A-86D76E1E8AD4}"/>
              </a:ext>
            </a:extLst>
          </p:cNvPr>
          <p:cNvSpPr/>
          <p:nvPr/>
        </p:nvSpPr>
        <p:spPr>
          <a:xfrm>
            <a:off x="729615" y="3564374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높은 상담 비용 부담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D1AB1C7-7137-E316-4D4E-0D481C523F18}"/>
              </a:ext>
            </a:extLst>
          </p:cNvPr>
          <p:cNvSpPr/>
          <p:nvPr/>
        </p:nvSpPr>
        <p:spPr>
          <a:xfrm>
            <a:off x="7569519" y="1061918"/>
            <a:ext cx="431250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OECD </a:t>
            </a:r>
            <a:r>
              <a:rPr lang="ko-KR" alt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국가별 </a:t>
            </a:r>
            <a:r>
              <a:rPr lang="en-US" sz="2050" dirty="0" err="1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우울감</a:t>
            </a:r>
            <a:r>
              <a:rPr 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 경험률 증가</a:t>
            </a:r>
            <a:endParaRPr lang="en-US" sz="20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25490A-F7B4-5BBF-B3E5-86FF56B456C1}"/>
              </a:ext>
            </a:extLst>
          </p:cNvPr>
          <p:cNvCxnSpPr>
            <a:stCxn id="4" idx="0"/>
            <a:endCxn id="4" idx="0"/>
          </p:cNvCxnSpPr>
          <p:nvPr/>
        </p:nvCxnSpPr>
        <p:spPr>
          <a:xfrm>
            <a:off x="3895249" y="23452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63015B-C1BA-592F-0D90-D4951B396F21}"/>
              </a:ext>
            </a:extLst>
          </p:cNvPr>
          <p:cNvCxnSpPr>
            <a:cxnSpLocks/>
          </p:cNvCxnSpPr>
          <p:nvPr/>
        </p:nvCxnSpPr>
        <p:spPr>
          <a:xfrm flipV="1">
            <a:off x="3305098" y="1387673"/>
            <a:ext cx="3147137" cy="10601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0EB15FD-17AA-DED3-0282-23671E23CC13}"/>
              </a:ext>
            </a:extLst>
          </p:cNvPr>
          <p:cNvCxnSpPr>
            <a:cxnSpLocks/>
          </p:cNvCxnSpPr>
          <p:nvPr/>
        </p:nvCxnSpPr>
        <p:spPr>
          <a:xfrm>
            <a:off x="3305098" y="2592690"/>
            <a:ext cx="2058012" cy="19998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45B342-3634-710E-213B-4AD455E1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519" y="1551623"/>
            <a:ext cx="57340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8B9D3ECE-74A2-8FE8-EA11-9C40338CC4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1893870" cy="18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0398CD-F045-103B-5C4E-454B4484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26" y="5144454"/>
            <a:ext cx="5627701" cy="2787819"/>
          </a:xfrm>
          <a:prstGeom prst="rect">
            <a:avLst/>
          </a:prstGeom>
        </p:spPr>
      </p:pic>
      <p:sp>
        <p:nvSpPr>
          <p:cNvPr id="24" name="Text 8">
            <a:extLst>
              <a:ext uri="{FF2B5EF4-FFF2-40B4-BE49-F238E27FC236}">
                <a16:creationId xmlns:a16="http://schemas.microsoft.com/office/drawing/2014/main" id="{0CEA2489-052E-8D8D-1F4F-4F48895511AD}"/>
              </a:ext>
            </a:extLst>
          </p:cNvPr>
          <p:cNvSpPr/>
          <p:nvPr/>
        </p:nvSpPr>
        <p:spPr>
          <a:xfrm>
            <a:off x="1148847" y="4675633"/>
            <a:ext cx="431250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50" dirty="0" err="1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우울감</a:t>
            </a:r>
            <a:r>
              <a:rPr lang="ko-KR" alt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 </a:t>
            </a:r>
            <a:r>
              <a:rPr lang="ko-KR" altLang="en-US" sz="2050" dirty="0" err="1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경험률</a:t>
            </a:r>
            <a:r>
              <a:rPr lang="ko-KR" alt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 추이</a:t>
            </a:r>
            <a:endParaRPr lang="en-US" sz="2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61C0DD-2549-586A-1515-6F1498C29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11"/>
          <a:stretch>
            <a:fillRect/>
          </a:stretch>
        </p:blipFill>
        <p:spPr bwMode="auto">
          <a:xfrm>
            <a:off x="7401236" y="5757725"/>
            <a:ext cx="6910247" cy="228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9ABA1C86-959D-0BD0-64B4-E1F99E5AFCA1}"/>
              </a:ext>
            </a:extLst>
          </p:cNvPr>
          <p:cNvSpPr/>
          <p:nvPr/>
        </p:nvSpPr>
        <p:spPr>
          <a:xfrm>
            <a:off x="7569519" y="5210493"/>
            <a:ext cx="431250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우울증 환자수 분포</a:t>
            </a:r>
            <a:endParaRPr lang="en-US" sz="2050" dirty="0"/>
          </a:p>
        </p:txBody>
      </p:sp>
    </p:spTree>
    <p:extLst>
      <p:ext uri="{BB962C8B-B14F-4D97-AF65-F5344CB8AC3E}">
        <p14:creationId xmlns:p14="http://schemas.microsoft.com/office/powerpoint/2010/main" val="21380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10" y="1549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경쟁 서비스 분석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801410" y="2712081"/>
            <a:ext cx="130428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271970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36082" y="286341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서비스명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96728" y="286341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주요 기능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53563" y="286341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장점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10399" y="286341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단점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9030" y="337002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6082" y="35137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마인드카페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96728" y="3513729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익명 심리 커뮤니티, 전문가 상담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53563" y="351372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자유로운 표현 가능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10399" y="35137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감정 분석 기능 없음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9030" y="43832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36082" y="452695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트로스트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96728" y="452695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비대면 전문가 심리상담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53563" y="452695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전문성, 신뢰성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10399" y="452695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비용 부담, 실시간 응답 없음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9030" y="503356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36082" y="517727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Wysa (해외)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96728" y="517727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AI 감성 대화 + CBT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53563" y="517727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실시간 공감, 저렴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10399" y="517727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한국어 미지원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9030" y="568388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36082" y="582759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Replika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96728" y="582759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AI 친구형 챗봇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53563" y="582759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인간 관계 시뮬레이션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10399" y="582759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상담 전문성 부족</a:t>
            </a:r>
            <a:endParaRPr lang="en-US" sz="17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F96811B9-E83C-1DAB-A7E6-634B6FAEEABD}"/>
              </a:ext>
            </a:extLst>
          </p:cNvPr>
          <p:cNvSpPr/>
          <p:nvPr/>
        </p:nvSpPr>
        <p:spPr>
          <a:xfrm>
            <a:off x="4414052" y="7259574"/>
            <a:ext cx="5802297" cy="460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-&gt;  </a:t>
            </a:r>
            <a:r>
              <a:rPr lang="ko-KR" alt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모두 공통적으로 맞춤형 추천 서비스가 없음 </a:t>
            </a: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546021"/>
            <a:ext cx="4964430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츄!러스 미 서비스 개요</a:t>
            </a:r>
            <a:endParaRPr lang="en-US" sz="39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1CC0A39-26C1-D475-FE2E-9EA4256F035C}"/>
              </a:ext>
            </a:extLst>
          </p:cNvPr>
          <p:cNvSpPr/>
          <p:nvPr/>
        </p:nvSpPr>
        <p:spPr>
          <a:xfrm>
            <a:off x="786039" y="2097512"/>
            <a:ext cx="6331268" cy="1169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사람들이 마음을 터놓을 안전한 공간을 제공하고, 일상 속에서 자신의 감정을 이해하고 표현할 수 </a:t>
            </a:r>
            <a:r>
              <a:rPr lang="en-US" sz="1600" dirty="0" err="1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있는</a:t>
            </a:r>
            <a:r>
              <a:rPr 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</a:t>
            </a:r>
            <a:r>
              <a:rPr lang="ko-KR" altLang="en-US" sz="16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에 더 나아가 실질적으로 도움을 주는 서비스를 제공하고자 합니다</a:t>
            </a:r>
            <a:endParaRPr lang="en-US" sz="16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ED172CA8-0BD8-9F18-8D89-8C23D004D505}"/>
              </a:ext>
            </a:extLst>
          </p:cNvPr>
          <p:cNvSpPr/>
          <p:nvPr/>
        </p:nvSpPr>
        <p:spPr>
          <a:xfrm>
            <a:off x="783144" y="161919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서비스 개발 동기</a:t>
            </a:r>
            <a:endParaRPr lang="en-US" sz="205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F78C286B-927F-B06E-76F3-F7A65F504BA4}"/>
              </a:ext>
            </a:extLst>
          </p:cNvPr>
          <p:cNvSpPr/>
          <p:nvPr/>
        </p:nvSpPr>
        <p:spPr>
          <a:xfrm>
            <a:off x="1432867" y="4036719"/>
            <a:ext cx="7009567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사용자의 텍스트를 AI가 분석하여 기쁨, 슬픔, 분노 등 다양한 감정을 분류하고 이해합니다.</a:t>
            </a:r>
            <a:endParaRPr lang="en-US" sz="15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2A6A731C-A300-13A2-E27F-2CFD002D7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8" y="3489508"/>
            <a:ext cx="496372" cy="496372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DB810EB0-4675-A600-2615-C855D63381B4}"/>
              </a:ext>
            </a:extLst>
          </p:cNvPr>
          <p:cNvSpPr/>
          <p:nvPr/>
        </p:nvSpPr>
        <p:spPr>
          <a:xfrm>
            <a:off x="1439466" y="3607380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감정 분석</a:t>
            </a:r>
            <a:endParaRPr lang="en-US" sz="1950" dirty="0"/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AE7E5A5B-63E5-87BC-3471-564700135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68" y="4846684"/>
            <a:ext cx="496372" cy="496372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34B991A5-7943-B7C0-1975-6E8404F19B3A}"/>
              </a:ext>
            </a:extLst>
          </p:cNvPr>
          <p:cNvSpPr/>
          <p:nvPr/>
        </p:nvSpPr>
        <p:spPr>
          <a:xfrm>
            <a:off x="1439466" y="4964556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공감 피드백</a:t>
            </a:r>
            <a:endParaRPr lang="en-US" sz="195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C5A48A4E-6290-B72F-F982-C82B004F5906}"/>
              </a:ext>
            </a:extLst>
          </p:cNvPr>
          <p:cNvSpPr/>
          <p:nvPr/>
        </p:nvSpPr>
        <p:spPr>
          <a:xfrm>
            <a:off x="1439466" y="5393895"/>
            <a:ext cx="7009567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분석된 감정에 따라 맞춤형 공감적 </a:t>
            </a:r>
            <a:r>
              <a:rPr lang="en-US" sz="1550" dirty="0" err="1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피드백을</a:t>
            </a:r>
            <a:r>
              <a:rPr 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</a:t>
            </a:r>
            <a:r>
              <a:rPr lang="en-US" sz="1550" dirty="0" err="1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제공하</a:t>
            </a:r>
            <a:r>
              <a:rPr lang="ko-KR" alt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며 사용자가 원하는 경우 병원</a:t>
            </a:r>
            <a:r>
              <a:rPr lang="en-US" altLang="ko-KR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, </a:t>
            </a:r>
            <a:r>
              <a:rPr lang="ko-KR" altLang="en-US" sz="1550" dirty="0" err="1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삼담소</a:t>
            </a:r>
            <a:r>
              <a:rPr lang="ko-KR" alt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추천기능을 제공합니다</a:t>
            </a:r>
            <a:endParaRPr lang="en-US" sz="1550" dirty="0"/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AD577559-A415-D119-5E47-E54E0709A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68" y="6288455"/>
            <a:ext cx="496372" cy="496372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2C665264-6E43-8846-9318-31CCEA445684}"/>
              </a:ext>
            </a:extLst>
          </p:cNvPr>
          <p:cNvSpPr/>
          <p:nvPr/>
        </p:nvSpPr>
        <p:spPr>
          <a:xfrm>
            <a:off x="1439466" y="6406327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콘텐츠 추천</a:t>
            </a:r>
            <a:endParaRPr lang="en-US" sz="1950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9E221EEA-C529-EA57-8D1C-B2A71E5E8E27}"/>
              </a:ext>
            </a:extLst>
          </p:cNvPr>
          <p:cNvSpPr/>
          <p:nvPr/>
        </p:nvSpPr>
        <p:spPr>
          <a:xfrm>
            <a:off x="1439466" y="6835666"/>
            <a:ext cx="7009567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감정 상태에 맞는 음악, 글귀, 운동, 영상 등 다양한 컨텐츠를 맞춤형으로 추천해드립니다.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9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주요 사용자 페르소나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6747"/>
            <a:ext cx="37391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김다은 (24세, 취업준비생)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1488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상황:</a:t>
            </a: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대학 졸업 후 취업을 준비하는 과정에서 혼자 있는 시간이 많아졌습니다.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고민:</a:t>
            </a: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 감정을 나눌 친구가 줄어들었고, SNS에서 다른 사람들의 성공적인 모습을 보며 자존감이 낮아졌습니다.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967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주요 니즈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41488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감정을 자유롭게 표현할 수 있는 안전한 공간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91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부담 없이 이용할 수 있는 비대면 심리 케어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33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자신의 감정을 이해하고 관리하는 방법 학습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75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심리적 안정감을 주는 콘텐츠 추천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79" y="291286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츄!러스 미의 차별점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9" y="3752017"/>
            <a:ext cx="6680121" cy="7258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6530" y="4659273"/>
            <a:ext cx="48034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ko-KR" alt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하이브리드 감정기반 심리상담 서비스 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6531" y="5051584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52017"/>
            <a:ext cx="6680121" cy="7258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6651" y="465927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즉각적인 공감 피드백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96651" y="5051584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24시간 언제든지 이용 가능한 AI 기반 실시간 감정 분석 및 맞춤형 피드백을 제공합니다.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" y="5813584"/>
            <a:ext cx="6680121" cy="7258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6531" y="672084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접근성 높은 가격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16531" y="7113151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무료 또는 저비용으로 제공되어 경제적 부담 없이 정신건강 관리가 가능합니다.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13584"/>
            <a:ext cx="6680121" cy="7258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6651" y="672084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통합 심리 케어 시스템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96651" y="7113151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감정 분석, 일기, 콘텐츠 추천, 커뮤니티까지 원스톱 심리 케어 솔루션을 제공합니다.</a:t>
            </a:r>
            <a:endParaRPr lang="en-US" sz="14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701306C9-E11E-C6ED-530E-B973E0D3B18E}"/>
              </a:ext>
            </a:extLst>
          </p:cNvPr>
          <p:cNvSpPr/>
          <p:nvPr/>
        </p:nvSpPr>
        <p:spPr>
          <a:xfrm>
            <a:off x="816531" y="5048191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AI</a:t>
            </a:r>
            <a:r>
              <a:rPr lang="ko-KR" alt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를 통한 접근성을 확보 </a:t>
            </a:r>
            <a:r>
              <a:rPr lang="en-US" altLang="ko-KR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– </a:t>
            </a:r>
            <a:r>
              <a:rPr lang="ko-KR" altLang="en-US" sz="14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전문상담사를 통한 심리치료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기대효과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사용자 측면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안전한 감정 표현 공간 확보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86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자가 감정 이해 능력 향상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0861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일상 스트레스 완화 효과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2305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정신건강 관리 습관 형성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2346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사회적 측면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283642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정신건강 관리 비용 절감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27862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상담 서비스 수요 분산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372082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정신건강에 대한 인식 개선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937790" y="416302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조기 개입으로 사회적 비용 감소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37790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기술적 측면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937790" y="535650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한국어 감성 분석 기술 고도화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937790" y="579870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심리 케어 AI 사례 확보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937790" y="624089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국내 AI 기술 발전 기여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937790" y="668309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DM Sans" pitchFamily="34" charset="-120"/>
              </a:rPr>
              <a:t>디지털 치료제 개발 가능성</a:t>
            </a:r>
            <a:endParaRPr lang="en-US" sz="17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4AF-9770-9F1E-DEA4-900C515A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F208F8D-A5A0-C0D7-8382-FA3F2A6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6235549-8399-25FD-4028-5840A7E7CD70}"/>
              </a:ext>
            </a:extLst>
          </p:cNvPr>
          <p:cNvSpPr/>
          <p:nvPr/>
        </p:nvSpPr>
        <p:spPr>
          <a:xfrm>
            <a:off x="865709" y="3654385"/>
            <a:ext cx="7556421" cy="1895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altLang="ko-KR" sz="6600" dirty="0">
                <a:solidFill>
                  <a:srgbClr val="5C4E3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Libre Baskerville" pitchFamily="34" charset="-120"/>
              </a:rPr>
              <a:t>Thank you!</a:t>
            </a:r>
            <a:endParaRPr lang="en-US" sz="6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BBB59DE-FEBC-54BB-40C5-98F5FD6F2DA9}"/>
              </a:ext>
            </a:extLst>
          </p:cNvPr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9059503-1FB5-0B86-7FA5-FA7C57968D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8BAFF7D-2D06-B669-138D-01F42A3563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414409" cy="34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D6FCB-6826-9F84-B234-D031BB6BF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1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464</Words>
  <Application>Microsoft Office PowerPoint</Application>
  <PresentationFormat>사용자 지정</PresentationFormat>
  <Paragraphs>94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Noto Sans KR Black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hyeongjin bae</cp:lastModifiedBy>
  <cp:revision>5</cp:revision>
  <dcterms:created xsi:type="dcterms:W3CDTF">2025-06-25T06:39:46Z</dcterms:created>
  <dcterms:modified xsi:type="dcterms:W3CDTF">2025-06-25T08:17:04Z</dcterms:modified>
</cp:coreProperties>
</file>